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20"/>
  </p:notesMasterIdLst>
  <p:handoutMasterIdLst>
    <p:handoutMasterId r:id="rId21"/>
  </p:handoutMasterIdLst>
  <p:sldIdLst>
    <p:sldId id="282" r:id="rId3"/>
    <p:sldId id="280" r:id="rId4"/>
    <p:sldId id="285" r:id="rId5"/>
    <p:sldId id="256" r:id="rId6"/>
    <p:sldId id="257" r:id="rId7"/>
    <p:sldId id="267" r:id="rId8"/>
    <p:sldId id="274" r:id="rId9"/>
    <p:sldId id="268" r:id="rId10"/>
    <p:sldId id="275" r:id="rId11"/>
    <p:sldId id="283" r:id="rId12"/>
    <p:sldId id="284" r:id="rId13"/>
    <p:sldId id="270" r:id="rId14"/>
    <p:sldId id="269" r:id="rId15"/>
    <p:sldId id="286" r:id="rId16"/>
    <p:sldId id="276" r:id="rId17"/>
    <p:sldId id="258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e-IL"/>
              <a:t>עמותת חו"ף - כנס לחולי בילינסון 26.1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10/31/2018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e-IL"/>
              <a:t>עמותת חו"ף - כנס לחולי בילינסון 26.1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10/31/2018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9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11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148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עמותת חו"ף - כנס בבית החולים מאיר, דצמבר 2015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עמותת חו"ף - כנס בבית החולים מאיר, דצמבר 2015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עמותת חו"ף - כנס בבית החולים מאיר, דצמבר 2015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עמותת חו"ף - כנס בבית החולים מאיר, דצמבר 2015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עמותת חו"ף - כנס בבית החולים מאיר, דצמבר 2015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עמותת חו"ף - כנס בבית החולים מאיר, דצמבר 2015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עמותת חו"ף - כנס בבית החולים מאיר, דצמבר 2015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עמותת חו"ף - כנס בבית החולים מאיר, דצמבר 2015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עמותת חו"ף - כנס בבית החולים מאיר, דצמבר 2015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עמותת חו"ף - כנס בבית החולים מאיר, דצמבר 2015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he-IL"/>
              <a:t>עמותת חו"ף - כנס בבית החולים מאיר, דצמבר 2015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r" defTabSz="914400" rtl="1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r" defTabSz="914400" rtl="1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r" defTabSz="914400" rtl="1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r" defTabSz="914400" rtl="1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r" defTabSz="914400" rtl="1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r" defTabSz="914400" rtl="1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r" defTabSz="914400" rtl="1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r" defTabSz="914400" rtl="1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r" defTabSz="914400" rtl="1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muta.hof@gmail.com" TargetMode="External"/><Relationship Id="rId2" Type="http://schemas.openxmlformats.org/officeDocument/2006/relationships/hyperlink" Target="http://www.hof-ipf.org.i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7595" y="1160502"/>
            <a:ext cx="9602789" cy="2667000"/>
          </a:xfrm>
        </p:spPr>
        <p:txBody>
          <a:bodyPr/>
          <a:lstStyle/>
          <a:p>
            <a:r>
              <a:rPr lang="he-IL" b="1" dirty="0"/>
              <a:t>עמותת חו"ף </a:t>
            </a:r>
            <a:r>
              <a:rPr lang="he-IL" dirty="0"/>
              <a:t>– </a:t>
            </a:r>
            <a:br>
              <a:rPr lang="en-US" dirty="0"/>
            </a:br>
            <a:r>
              <a:rPr lang="he-IL" dirty="0"/>
              <a:t>למען חולי פיברוזיס ריאתי בישראל </a:t>
            </a:r>
            <a:br>
              <a:rPr lang="en-US" dirty="0"/>
            </a:br>
            <a:r>
              <a:rPr lang="he-IL" sz="1800" dirty="0"/>
              <a:t>(מס עמותה: 580595072)</a:t>
            </a:r>
            <a:endParaRPr lang="en-US" dirty="0"/>
          </a:p>
        </p:txBody>
      </p:sp>
      <p:sp>
        <p:nvSpPr>
          <p:cNvPr id="5" name="Date Placeholder 5"/>
          <p:cNvSpPr txBox="1">
            <a:spLocks/>
          </p:cNvSpPr>
          <p:nvPr/>
        </p:nvSpPr>
        <p:spPr>
          <a:xfrm>
            <a:off x="8582025" y="6508184"/>
            <a:ext cx="3504703" cy="225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050" b="1" dirty="0"/>
              <a:t>עמותת חו"ף – מרכז שלווה, ירושלים – אוקטובר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433"/>
            <a:ext cx="3632169" cy="1231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56" y="4435017"/>
            <a:ext cx="2744495" cy="907454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74506" y="3917347"/>
            <a:ext cx="2879329" cy="572110"/>
          </a:xfrm>
        </p:spPr>
        <p:txBody>
          <a:bodyPr/>
          <a:lstStyle/>
          <a:p>
            <a:r>
              <a:rPr lang="he-IL" b="1" dirty="0"/>
              <a:t>בחסות</a:t>
            </a:r>
            <a:r>
              <a:rPr lang="he-IL" dirty="0"/>
              <a:t>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69" y="4435017"/>
            <a:ext cx="1727250" cy="898170"/>
          </a:xfrm>
          <a:prstGeom prst="rect">
            <a:avLst/>
          </a:prstGeom>
        </p:spPr>
      </p:pic>
      <p:sp>
        <p:nvSpPr>
          <p:cNvPr id="9" name="Subtitle 6"/>
          <p:cNvSpPr txBox="1">
            <a:spLocks/>
          </p:cNvSpPr>
          <p:nvPr/>
        </p:nvSpPr>
        <p:spPr>
          <a:xfrm>
            <a:off x="3245477" y="5612492"/>
            <a:ext cx="5900774" cy="572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/>
              <a:t>מוגש כשירות לציבור – כחלק מתרומה בלתי תלויה</a:t>
            </a:r>
          </a:p>
        </p:txBody>
      </p:sp>
    </p:spTree>
    <p:extLst>
      <p:ext uri="{BB962C8B-B14F-4D97-AF65-F5344CB8AC3E}">
        <p14:creationId xmlns:p14="http://schemas.microsoft.com/office/powerpoint/2010/main" val="275952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170" y="382493"/>
            <a:ext cx="9509759" cy="694593"/>
          </a:xfrm>
        </p:spPr>
        <p:txBody>
          <a:bodyPr>
            <a:normAutofit fontScale="90000"/>
          </a:bodyPr>
          <a:lstStyle/>
          <a:p>
            <a:pPr algn="r" rtl="0"/>
            <a:r>
              <a:rPr lang="he-IL" b="1" dirty="0"/>
              <a:t>פעילות העמותה בשנת 2018 ומשימות מרכזיות: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90839"/>
            <a:ext cx="11212829" cy="470513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he-IL" sz="6000" b="1" dirty="0"/>
              <a:t>השכרת מכשירי חמצן נייד </a:t>
            </a:r>
            <a:r>
              <a:rPr lang="he-IL" sz="6000" dirty="0"/>
              <a:t>למטופלי פיברוזיס ריאתי בזכות שיתוף פעולה עם עמותת לחץ דם ריאתי בהנהלת </a:t>
            </a:r>
            <a:r>
              <a:rPr lang="he-IL" sz="6000" b="1" dirty="0"/>
              <a:t>אריה קופרמן</a:t>
            </a:r>
            <a:br>
              <a:rPr lang="en-US" sz="6000" b="1" dirty="0"/>
            </a:br>
            <a:r>
              <a:rPr lang="he-IL" sz="6000" dirty="0"/>
              <a:t>להשכרת חמצן נייד:</a:t>
            </a:r>
            <a:r>
              <a:rPr lang="he-IL" sz="6000" b="1" dirty="0"/>
              <a:t> </a:t>
            </a:r>
            <a:r>
              <a:rPr lang="en-US" sz="6000" dirty="0"/>
              <a:t>054-6923909</a:t>
            </a:r>
            <a:br>
              <a:rPr lang="en-US" sz="6000" dirty="0"/>
            </a:br>
            <a:r>
              <a:rPr lang="he-IL" sz="6000" dirty="0"/>
              <a:t>*המלאי מוגבל. ניהול ההשכרה מתבצע מול אריה.</a:t>
            </a:r>
          </a:p>
          <a:p>
            <a:pPr>
              <a:lnSpc>
                <a:spcPct val="120000"/>
              </a:lnSpc>
            </a:pPr>
            <a:r>
              <a:rPr lang="he-IL" sz="6000" b="1" dirty="0"/>
              <a:t>ייעוץ וסיוע בנושא זכויות החולה למטופלים ב</a:t>
            </a:r>
            <a:r>
              <a:rPr lang="en-US" sz="6000" b="1" dirty="0"/>
              <a:t>IPF</a:t>
            </a:r>
            <a:r>
              <a:rPr lang="he-IL" sz="6000" dirty="0"/>
              <a:t> </a:t>
            </a:r>
            <a:br>
              <a:rPr lang="en-US" sz="6000" dirty="0"/>
            </a:br>
            <a:r>
              <a:rPr lang="he-IL" sz="6000" dirty="0"/>
              <a:t>(זכויות ביטוח לאומי, זכויות מול הקופות, נכות, אי כושר עבודה) מתבצע בזכות שיתוף פעולה עם</a:t>
            </a:r>
            <a:r>
              <a:rPr lang="he-IL" sz="6000" b="1" dirty="0"/>
              <a:t> משרד עו"ד מרקמן את טומשין </a:t>
            </a:r>
            <a:r>
              <a:rPr lang="he-IL" sz="6000" dirty="0"/>
              <a:t>– </a:t>
            </a:r>
            <a:br>
              <a:rPr lang="en-US" sz="6000" dirty="0"/>
            </a:br>
            <a:r>
              <a:rPr lang="he-IL" sz="6000" dirty="0"/>
              <a:t>בחינת זכאות לקבלת תגמולים מהמוסדות השונים (ביטוח לאומי, חברות ביטוח, רשויות מס..)</a:t>
            </a:r>
          </a:p>
          <a:p>
            <a:pPr>
              <a:lnSpc>
                <a:spcPct val="120000"/>
              </a:lnSpc>
            </a:pPr>
            <a:r>
              <a:rPr lang="he-IL" sz="6000" b="1" dirty="0"/>
              <a:t>קבוצות תמיכה </a:t>
            </a:r>
            <a:r>
              <a:rPr lang="he-IL" sz="6000" dirty="0"/>
              <a:t>– אולי בהמשך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7" y="204177"/>
            <a:ext cx="2049046" cy="694592"/>
          </a:xfrm>
          <a:prstGeom prst="rect">
            <a:avLst/>
          </a:prstGeom>
        </p:spPr>
      </p:pic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B9A68411-3FD3-412B-A71E-DC01871099A5}"/>
              </a:ext>
            </a:extLst>
          </p:cNvPr>
          <p:cNvSpPr txBox="1">
            <a:spLocks/>
          </p:cNvSpPr>
          <p:nvPr/>
        </p:nvSpPr>
        <p:spPr>
          <a:xfrm>
            <a:off x="8582025" y="6508184"/>
            <a:ext cx="3504703" cy="225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050" b="1" dirty="0"/>
              <a:t>עמותת חו"ף – מרכז שלווה, ירושלים – אוקטובר 2018</a:t>
            </a:r>
          </a:p>
        </p:txBody>
      </p:sp>
    </p:spTree>
    <p:extLst>
      <p:ext uri="{BB962C8B-B14F-4D97-AF65-F5344CB8AC3E}">
        <p14:creationId xmlns:p14="http://schemas.microsoft.com/office/powerpoint/2010/main" val="218113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170" y="382493"/>
            <a:ext cx="9509759" cy="694593"/>
          </a:xfrm>
        </p:spPr>
        <p:txBody>
          <a:bodyPr>
            <a:normAutofit fontScale="90000"/>
          </a:bodyPr>
          <a:lstStyle/>
          <a:p>
            <a:pPr algn="r" rtl="0"/>
            <a:r>
              <a:rPr lang="he-IL" b="1"/>
              <a:t>פעילות העמותה בשנת 2018 ומשימות מרכזיות: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90839"/>
            <a:ext cx="11212829" cy="4705136"/>
          </a:xfrm>
        </p:spPr>
        <p:txBody>
          <a:bodyPr>
            <a:normAutofit/>
          </a:bodyPr>
          <a:lstStyle/>
          <a:p>
            <a:r>
              <a:rPr lang="he-IL" b="1" dirty="0"/>
              <a:t>פרויקטים קהילתיים - ​החוג לחינוך רפואי, הפקולטה לרפואה, אונ' ת"א:</a:t>
            </a:r>
          </a:p>
          <a:p>
            <a:pPr lvl="1"/>
            <a:r>
              <a:rPr lang="he-IL" b="1" dirty="0"/>
              <a:t>'פרויקט קשר טיפולי'</a:t>
            </a:r>
            <a:r>
              <a:rPr lang="he-IL" dirty="0"/>
              <a:t>, מאפשר הזדמנות לסטודנטים לרפואה בתחילת דרכם, להיפגש עם אנשים המתמודדים עם חולי כרוני/לקות/נכות, ליצור עמם קשר אישי וללמוד על ההתמודדויות הרפואיות והאחרות המעסיקות אותם. בתוך כך, הסטודנטים יוכלו להתנסות במיומנויות הנדרשות לתפקודם כרופאים בעתיד: גישה אנושית, חמלה, התנהלות אתית, יכולות תקשורת ועוד. בין הסטודנט/ית למשתתף/ת מתקיימים 8 מפגשים, פעמיים בחודש.</a:t>
            </a:r>
          </a:p>
          <a:p>
            <a:pPr lvl="1"/>
            <a:endParaRPr lang="he-IL" dirty="0"/>
          </a:p>
          <a:p>
            <a:pPr lvl="1"/>
            <a:r>
              <a:rPr lang="he-IL" b="1" dirty="0"/>
              <a:t>'פרויקט ללמוד ממטופלים'</a:t>
            </a:r>
            <a:r>
              <a:rPr lang="he-IL" dirty="0"/>
              <a:t>, מאפשר חשיפה ממקור ראשון וחווייתי עם מציאות החיים עם מחלה כרונית/מוגבלות משמעותית: להכיר את האדם מאחורי ההתמודדות, וכמו כן, להבין את השפעת החולי/מוגבלות על פעילויות היומיום, על חיי המשפחה ועל החיים החברתיים. בין הסטודנט/ית למשתתף/ת מתקיימים 6 מפגשים, המבקשים להקיף היבטים שונים בחייו/ה (למשל, מפגש עם המערכת הרפואית/טיפולית/חינוכית). </a:t>
            </a:r>
            <a:br>
              <a:rPr lang="he-IL" dirty="0"/>
            </a:br>
            <a:endParaRPr lang="en-US" dirty="0"/>
          </a:p>
          <a:p>
            <a:r>
              <a:rPr lang="he-IL" dirty="0"/>
              <a:t>יש ליצור קשר עם מיכל ברוש</a:t>
            </a:r>
            <a:br>
              <a:rPr lang="en-US" dirty="0"/>
            </a:br>
            <a:r>
              <a:rPr lang="he-IL" dirty="0"/>
              <a:t>03-6408549 054-2851550</a:t>
            </a:r>
            <a:br>
              <a:rPr lang="he-IL" dirty="0"/>
            </a:br>
            <a:r>
              <a:rPr lang="he-IL" dirty="0"/>
              <a:t>החוג לחינוך רפואי, הפקולטה לרפואה, אונ' ת"א</a:t>
            </a:r>
          </a:p>
          <a:p>
            <a:pPr lvl="1"/>
            <a:endParaRPr lang="he-IL" sz="5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7" y="204177"/>
            <a:ext cx="2049046" cy="694592"/>
          </a:xfrm>
          <a:prstGeom prst="rect">
            <a:avLst/>
          </a:prstGeom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F55B13D3-68DB-490A-8F16-EDA7320CB4C8}"/>
              </a:ext>
            </a:extLst>
          </p:cNvPr>
          <p:cNvSpPr txBox="1">
            <a:spLocks/>
          </p:cNvSpPr>
          <p:nvPr/>
        </p:nvSpPr>
        <p:spPr>
          <a:xfrm>
            <a:off x="8582025" y="6508184"/>
            <a:ext cx="3504703" cy="225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050" b="1" dirty="0"/>
              <a:t>עמותת חו"ף – מרכז שלווה, ירושלים – אוקטובר 2018</a:t>
            </a:r>
          </a:p>
        </p:txBody>
      </p:sp>
    </p:spTree>
    <p:extLst>
      <p:ext uri="{BB962C8B-B14F-4D97-AF65-F5344CB8AC3E}">
        <p14:creationId xmlns:p14="http://schemas.microsoft.com/office/powerpoint/2010/main" val="16957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295" y="315820"/>
            <a:ext cx="9509759" cy="694592"/>
          </a:xfrm>
        </p:spPr>
        <p:txBody>
          <a:bodyPr/>
          <a:lstStyle/>
          <a:p>
            <a:pPr algn="r" rtl="0"/>
            <a:r>
              <a:rPr lang="he-IL" b="1" dirty="0"/>
              <a:t>יעדים לשנה הקרובה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86992"/>
            <a:ext cx="11241405" cy="4480873"/>
          </a:xfrm>
        </p:spPr>
        <p:txBody>
          <a:bodyPr>
            <a:normAutofit/>
          </a:bodyPr>
          <a:lstStyle/>
          <a:p>
            <a:pPr marL="502920" lvl="0" indent="-457200">
              <a:buAutoNum type="arabicPeriod"/>
            </a:pPr>
            <a:r>
              <a:rPr lang="he-IL" sz="2400" dirty="0"/>
              <a:t>להרחיב את שיתוף הפעולה של העמותה במרכזי ריאות מובילים בארץ. </a:t>
            </a:r>
          </a:p>
          <a:p>
            <a:pPr marL="502920" lvl="0" indent="-457200">
              <a:buAutoNum type="arabicPeriod"/>
            </a:pPr>
            <a:r>
              <a:rPr lang="he-IL" sz="2400" dirty="0"/>
              <a:t>לערוך כנסים נוספים למטופלים שאינם כאן, ובבתי חולים נוספים.</a:t>
            </a:r>
          </a:p>
          <a:p>
            <a:pPr marL="502920" indent="-457200">
              <a:buFont typeface="Arial" pitchFamily="34" charset="0"/>
              <a:buAutoNum type="arabicPeriod"/>
            </a:pPr>
            <a:r>
              <a:rPr lang="he-IL" sz="2400" dirty="0"/>
              <a:t>להרחיב את הקריטריון של התרופות בסל הבריאות – </a:t>
            </a:r>
            <a:r>
              <a:rPr lang="he-IL" sz="2400" b="1" dirty="0"/>
              <a:t>אנחנו צריכים אתכם איתנו!</a:t>
            </a:r>
          </a:p>
          <a:p>
            <a:pPr marL="502920" indent="-457200">
              <a:buFont typeface="Arial" pitchFamily="34" charset="0"/>
              <a:buAutoNum type="arabicPeriod"/>
            </a:pPr>
            <a:r>
              <a:rPr lang="he-IL" sz="2400" dirty="0"/>
              <a:t>להכניס את טיפול שיקום ריאה למטופלי </a:t>
            </a:r>
            <a:r>
              <a:rPr lang="en-US" sz="2400" dirty="0"/>
              <a:t>IPF</a:t>
            </a:r>
            <a:r>
              <a:rPr lang="he-IL" sz="2400" dirty="0"/>
              <a:t> בסל הבריאות.</a:t>
            </a:r>
          </a:p>
          <a:p>
            <a:pPr marL="502920" indent="-457200">
              <a:buFont typeface="Arial" pitchFamily="34" charset="0"/>
              <a:buAutoNum type="arabicPeriod"/>
            </a:pPr>
            <a:r>
              <a:rPr lang="he-IL" sz="2400" dirty="0"/>
              <a:t>לקיים שיתופי פעולה עם עמותות וחברות שונות על מנת להנגיש לכם שירות טוב יותר כקבוצה עם כוח השפעה.</a:t>
            </a:r>
          </a:p>
          <a:p>
            <a:pPr marL="502920" indent="-457200">
              <a:buFont typeface="Arial" pitchFamily="34" charset="0"/>
              <a:buAutoNum type="arabicPeriod"/>
            </a:pPr>
            <a:r>
              <a:rPr lang="he-IL" sz="2400" dirty="0"/>
              <a:t>להוות מוקד ידע ולקדם את נושא זכויות החולה פנימית [בתוך חברי הקבוצה] וחיצונית [מול המוסדות הממלכתיים].</a:t>
            </a:r>
          </a:p>
          <a:p>
            <a:pPr marL="502920" indent="-457200">
              <a:buFont typeface="Arial" pitchFamily="34" charset="0"/>
              <a:buAutoNum type="arabicPeriod"/>
            </a:pPr>
            <a:r>
              <a:rPr lang="he-IL" dirty="0"/>
              <a:t>ועוד..</a:t>
            </a:r>
          </a:p>
          <a:p>
            <a:pPr marL="502920" lvl="0" indent="-457200">
              <a:buAutoNum type="arabicPeriod"/>
            </a:pPr>
            <a:endParaRPr lang="en-US" dirty="0"/>
          </a:p>
          <a:p>
            <a:endParaRPr lang="he-I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7" y="204177"/>
            <a:ext cx="2049046" cy="694592"/>
          </a:xfrm>
          <a:prstGeom prst="rect">
            <a:avLst/>
          </a:prstGeom>
        </p:spPr>
      </p:pic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D54101D7-A039-4ED0-9C7E-C1A5DD80B939}"/>
              </a:ext>
            </a:extLst>
          </p:cNvPr>
          <p:cNvSpPr txBox="1">
            <a:spLocks/>
          </p:cNvSpPr>
          <p:nvPr/>
        </p:nvSpPr>
        <p:spPr>
          <a:xfrm>
            <a:off x="8582025" y="6508184"/>
            <a:ext cx="3504703" cy="225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050" b="1" dirty="0"/>
              <a:t>עמותת חו"ף – מרכז שלווה, ירושלים – אוקטובר 2018</a:t>
            </a:r>
          </a:p>
        </p:txBody>
      </p:sp>
    </p:spTree>
    <p:extLst>
      <p:ext uri="{BB962C8B-B14F-4D97-AF65-F5344CB8AC3E}">
        <p14:creationId xmlns:p14="http://schemas.microsoft.com/office/powerpoint/2010/main" val="265716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245" y="372467"/>
            <a:ext cx="9509759" cy="600837"/>
          </a:xfrm>
        </p:spPr>
        <p:txBody>
          <a:bodyPr>
            <a:normAutofit fontScale="90000"/>
          </a:bodyPr>
          <a:lstStyle/>
          <a:p>
            <a:pPr algn="r" rtl="0"/>
            <a:r>
              <a:rPr lang="he-IL" b="1" dirty="0"/>
              <a:t>חברי הועד המנהל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141594"/>
            <a:ext cx="10039511" cy="4142232"/>
          </a:xfrm>
        </p:spPr>
        <p:txBody>
          <a:bodyPr>
            <a:normAutofit fontScale="70000" lnSpcReduction="20000"/>
          </a:bodyPr>
          <a:lstStyle/>
          <a:p>
            <a:r>
              <a:rPr lang="he-IL" sz="4500" dirty="0"/>
              <a:t>שרונה כהן</a:t>
            </a:r>
          </a:p>
          <a:p>
            <a:r>
              <a:rPr lang="he-IL" sz="4500" dirty="0"/>
              <a:t>שני ג'ימי </a:t>
            </a:r>
          </a:p>
          <a:p>
            <a:r>
              <a:rPr lang="he-IL" sz="4500" dirty="0"/>
              <a:t>אסתר מרודי</a:t>
            </a:r>
          </a:p>
          <a:p>
            <a:r>
              <a:rPr lang="he-IL" sz="4500" dirty="0"/>
              <a:t>אילנה קרמינצקי</a:t>
            </a:r>
            <a:endParaRPr lang="en-US" sz="4500" dirty="0"/>
          </a:p>
          <a:p>
            <a:r>
              <a:rPr lang="he-IL" sz="4500" dirty="0"/>
              <a:t>וידי בר נתן</a:t>
            </a:r>
          </a:p>
          <a:p>
            <a:r>
              <a:rPr lang="he-IL" sz="4500" dirty="0"/>
              <a:t>ורד קוממי – ועדת ביקורת</a:t>
            </a:r>
            <a:br>
              <a:rPr lang="en-US" sz="3800" dirty="0"/>
            </a:br>
            <a:r>
              <a:rPr lang="he-IL" sz="3800" dirty="0"/>
              <a:t>				</a:t>
            </a:r>
            <a:br>
              <a:rPr lang="en-US" sz="3800" dirty="0"/>
            </a:br>
            <a:r>
              <a:rPr lang="he-IL" sz="3800" dirty="0"/>
              <a:t>					</a:t>
            </a:r>
            <a:br>
              <a:rPr lang="en-US" sz="3800" dirty="0"/>
            </a:br>
            <a:r>
              <a:rPr lang="he-IL" sz="3800" dirty="0"/>
              <a:t>				</a:t>
            </a:r>
            <a:r>
              <a:rPr lang="he-IL" sz="3200" b="1" dirty="0"/>
              <a:t>כל חברי הועד מתנדבים ואינם מקבלים שכר.</a:t>
            </a:r>
            <a:endParaRPr lang="he-I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7" y="204177"/>
            <a:ext cx="2049046" cy="694592"/>
          </a:xfrm>
          <a:prstGeom prst="rect">
            <a:avLst/>
          </a:prstGeom>
        </p:spPr>
      </p:pic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4427B4A7-C285-406A-B04B-42D41F46B6CF}"/>
              </a:ext>
            </a:extLst>
          </p:cNvPr>
          <p:cNvSpPr txBox="1">
            <a:spLocks/>
          </p:cNvSpPr>
          <p:nvPr/>
        </p:nvSpPr>
        <p:spPr>
          <a:xfrm>
            <a:off x="8582025" y="6508184"/>
            <a:ext cx="3504703" cy="225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050" b="1" dirty="0"/>
              <a:t>עמותת חו"ף – מרכז שלווה, ירושלים – אוקטובר 2018</a:t>
            </a:r>
          </a:p>
        </p:txBody>
      </p:sp>
    </p:spTree>
    <p:extLst>
      <p:ext uri="{BB962C8B-B14F-4D97-AF65-F5344CB8AC3E}">
        <p14:creationId xmlns:p14="http://schemas.microsoft.com/office/powerpoint/2010/main" val="423052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175" y="261905"/>
            <a:ext cx="8031479" cy="1088136"/>
          </a:xfrm>
        </p:spPr>
        <p:txBody>
          <a:bodyPr>
            <a:normAutofit fontScale="90000"/>
          </a:bodyPr>
          <a:lstStyle/>
          <a:p>
            <a:pPr algn="ctr" rtl="0"/>
            <a:r>
              <a:rPr lang="he-IL" b="1" dirty="0"/>
              <a:t>הצבעת האסיפה הכללית לחברי עמותה לבחירת הועד המנהל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043" y="1641053"/>
            <a:ext cx="10039511" cy="4142232"/>
          </a:xfrm>
        </p:spPr>
        <p:txBody>
          <a:bodyPr>
            <a:normAutofit fontScale="55000" lnSpcReduction="20000"/>
          </a:bodyPr>
          <a:lstStyle/>
          <a:p>
            <a:r>
              <a:rPr lang="he-IL" sz="6400" b="1" dirty="0"/>
              <a:t>מיקי דרור – מנהלת העמותה</a:t>
            </a:r>
          </a:p>
          <a:p>
            <a:r>
              <a:rPr lang="he-IL" sz="4500" dirty="0"/>
              <a:t>שרונה כהן</a:t>
            </a:r>
          </a:p>
          <a:p>
            <a:r>
              <a:rPr lang="he-IL" sz="4500" dirty="0"/>
              <a:t>שני ג'ימי </a:t>
            </a:r>
          </a:p>
          <a:p>
            <a:r>
              <a:rPr lang="he-IL" sz="4500" dirty="0"/>
              <a:t>אסתר מרודי</a:t>
            </a:r>
          </a:p>
          <a:p>
            <a:r>
              <a:rPr lang="he-IL" sz="4500" dirty="0"/>
              <a:t>אילנה קרמינצקי</a:t>
            </a:r>
          </a:p>
          <a:p>
            <a:r>
              <a:rPr lang="he-IL" sz="4500"/>
              <a:t>וידי בר נתן</a:t>
            </a:r>
            <a:endParaRPr lang="he-IL" sz="4500" dirty="0"/>
          </a:p>
          <a:p>
            <a:r>
              <a:rPr lang="he-IL" sz="4500" dirty="0"/>
              <a:t>ורד קוממי – ועדת ביקורת</a:t>
            </a:r>
            <a:br>
              <a:rPr lang="en-US" sz="3800" dirty="0"/>
            </a:br>
            <a:r>
              <a:rPr lang="he-IL" sz="3800" dirty="0"/>
              <a:t>				</a:t>
            </a:r>
            <a:br>
              <a:rPr lang="en-US" sz="3800" dirty="0"/>
            </a:br>
            <a:r>
              <a:rPr lang="he-IL" sz="3800" dirty="0"/>
              <a:t>					</a:t>
            </a:r>
            <a:br>
              <a:rPr lang="en-US" sz="3800" dirty="0"/>
            </a:br>
            <a:r>
              <a:rPr lang="he-IL" sz="3800" dirty="0"/>
              <a:t>				</a:t>
            </a:r>
            <a:r>
              <a:rPr lang="he-IL" sz="3200" b="1" dirty="0"/>
              <a:t>כל חברי הועד מתנדבים ואינם מקבלים שכר.</a:t>
            </a:r>
            <a:endParaRPr lang="he-I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7" y="204177"/>
            <a:ext cx="2049046" cy="694592"/>
          </a:xfrm>
          <a:prstGeom prst="rect">
            <a:avLst/>
          </a:prstGeom>
        </p:spPr>
      </p:pic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271846B1-FDAB-44B6-86F7-0F8D906B35B8}"/>
              </a:ext>
            </a:extLst>
          </p:cNvPr>
          <p:cNvSpPr txBox="1">
            <a:spLocks/>
          </p:cNvSpPr>
          <p:nvPr/>
        </p:nvSpPr>
        <p:spPr>
          <a:xfrm>
            <a:off x="8582025" y="6508184"/>
            <a:ext cx="3504703" cy="225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050" b="1" dirty="0"/>
              <a:t>עמותת חו"ף – מרכז שלווה, ירושלים – אוקטובר 2018</a:t>
            </a:r>
          </a:p>
        </p:txBody>
      </p:sp>
    </p:spTree>
    <p:extLst>
      <p:ext uri="{BB962C8B-B14F-4D97-AF65-F5344CB8AC3E}">
        <p14:creationId xmlns:p14="http://schemas.microsoft.com/office/powerpoint/2010/main" val="322477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ובשביל לעזור לכם...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8818" y="1572768"/>
            <a:ext cx="5002061" cy="4142232"/>
          </a:xfrm>
        </p:spPr>
        <p:txBody>
          <a:bodyPr/>
          <a:lstStyle/>
          <a:p>
            <a:r>
              <a:rPr lang="he-IL" sz="2800" dirty="0"/>
              <a:t>חשוב לנו להכיר אתכם. </a:t>
            </a:r>
          </a:p>
          <a:p>
            <a:r>
              <a:rPr lang="he-IL" sz="2800" dirty="0"/>
              <a:t>המידע יהיה שמור וחשוף לחברי הועד המנהל</a:t>
            </a:r>
            <a:br>
              <a:rPr lang="en-US" sz="2800" dirty="0"/>
            </a:br>
            <a:r>
              <a:rPr lang="he-IL" sz="2800" dirty="0"/>
              <a:t>של העמותה בלבד.</a:t>
            </a:r>
          </a:p>
          <a:p>
            <a:r>
              <a:rPr lang="he-IL" sz="2800" dirty="0"/>
              <a:t>ככל שיהיה לנו יותר פרטים, כך נוכל ללמוד יותר </a:t>
            </a:r>
            <a:br>
              <a:rPr lang="en-US" sz="2800" dirty="0"/>
            </a:br>
            <a:r>
              <a:rPr lang="he-IL" sz="2800" dirty="0"/>
              <a:t>ולעזור אחד לשני.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4" y="898769"/>
            <a:ext cx="4459448" cy="511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7" y="204177"/>
            <a:ext cx="2049046" cy="694592"/>
          </a:xfrm>
          <a:prstGeom prst="rect">
            <a:avLst/>
          </a:prstGeom>
        </p:spPr>
      </p:pic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D4485F92-E536-4634-9ACF-65E664661514}"/>
              </a:ext>
            </a:extLst>
          </p:cNvPr>
          <p:cNvSpPr txBox="1">
            <a:spLocks/>
          </p:cNvSpPr>
          <p:nvPr/>
        </p:nvSpPr>
        <p:spPr>
          <a:xfrm>
            <a:off x="8582025" y="6508184"/>
            <a:ext cx="3504703" cy="225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050" b="1" dirty="0"/>
              <a:t>עמותת חו"ף – מרכז שלווה, ירושלים – אוקטובר 2018</a:t>
            </a:r>
          </a:p>
        </p:txBody>
      </p:sp>
    </p:spTree>
    <p:extLst>
      <p:ext uri="{BB962C8B-B14F-4D97-AF65-F5344CB8AC3E}">
        <p14:creationId xmlns:p14="http://schemas.microsoft.com/office/powerpoint/2010/main" val="37658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0"/>
            <a:r>
              <a:rPr lang="he-IL" b="1" dirty="0"/>
              <a:t>חשבון בנק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2520778"/>
            <a:ext cx="9509760" cy="3194222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he-IL" sz="3600" dirty="0"/>
              <a:t>בנק יהב – סניף תל השומר</a:t>
            </a:r>
          </a:p>
          <a:p>
            <a:pPr marL="45720" indent="0" algn="ctr">
              <a:buNone/>
            </a:pPr>
            <a:r>
              <a:rPr lang="he-IL" sz="3600" dirty="0"/>
              <a:t>מס' סניף 132</a:t>
            </a:r>
          </a:p>
          <a:p>
            <a:pPr marL="45720" indent="0" algn="ctr">
              <a:buNone/>
            </a:pPr>
            <a:r>
              <a:rPr lang="he-IL" sz="3600" dirty="0"/>
              <a:t>מס' חשבון 77582</a:t>
            </a:r>
          </a:p>
          <a:p>
            <a:pPr marL="45720" indent="0" algn="ctr">
              <a:buNone/>
            </a:pPr>
            <a:endParaRPr lang="he-IL" sz="3600" dirty="0"/>
          </a:p>
          <a:p>
            <a:pPr marL="45720" indent="0">
              <a:buNone/>
            </a:pPr>
            <a:r>
              <a:rPr lang="he-IL" sz="2200" dirty="0"/>
              <a:t>*</a:t>
            </a:r>
            <a:r>
              <a:rPr lang="he-IL" sz="2200" b="1" dirty="0"/>
              <a:t>חברי עמותה מוזמנים לתרום סכום של 100 שקלים בשנה.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7" y="204177"/>
            <a:ext cx="2049046" cy="694592"/>
          </a:xfrm>
          <a:prstGeom prst="rect">
            <a:avLst/>
          </a:prstGeom>
        </p:spPr>
      </p:pic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4D271DA9-39DD-43FD-A2B9-9143DB8A0F42}"/>
              </a:ext>
            </a:extLst>
          </p:cNvPr>
          <p:cNvSpPr txBox="1">
            <a:spLocks/>
          </p:cNvSpPr>
          <p:nvPr/>
        </p:nvSpPr>
        <p:spPr>
          <a:xfrm>
            <a:off x="8582025" y="6508184"/>
            <a:ext cx="3504703" cy="225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050" b="1" dirty="0"/>
              <a:t>עמותת חו"ף – מרכז שלווה, ירושלים – אוקטובר 2018</a:t>
            </a:r>
          </a:p>
        </p:txBody>
      </p:sp>
    </p:spTree>
    <p:extLst>
      <p:ext uri="{BB962C8B-B14F-4D97-AF65-F5344CB8AC3E}">
        <p14:creationId xmlns:p14="http://schemas.microsoft.com/office/powerpoint/2010/main" val="25786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he-IL" dirty="0"/>
            </a:br>
            <a:br>
              <a:rPr lang="he-IL" dirty="0"/>
            </a:br>
            <a:r>
              <a:rPr lang="he-IL" dirty="0"/>
              <a:t>	</a:t>
            </a:r>
            <a:br>
              <a:rPr lang="he-IL" dirty="0"/>
            </a:br>
            <a:br>
              <a:rPr lang="he-IL" dirty="0"/>
            </a:br>
            <a:br>
              <a:rPr lang="he-IL" dirty="0"/>
            </a:br>
            <a:br>
              <a:rPr lang="he-IL" dirty="0"/>
            </a:br>
            <a:br>
              <a:rPr lang="he-IL" dirty="0"/>
            </a:br>
            <a:br>
              <a:rPr lang="he-IL" dirty="0"/>
            </a:br>
            <a:br>
              <a:rPr lang="he-IL" dirty="0"/>
            </a:br>
            <a:br>
              <a:rPr lang="en-US" dirty="0"/>
            </a:br>
            <a:r>
              <a:rPr lang="he-IL" dirty="0"/>
              <a:t>הרבה בריאות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74" y="2009530"/>
            <a:ext cx="7605396" cy="2578101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7C169A1-A067-4F04-BD46-A0940CF19D72}"/>
              </a:ext>
            </a:extLst>
          </p:cNvPr>
          <p:cNvSpPr txBox="1">
            <a:spLocks/>
          </p:cNvSpPr>
          <p:nvPr/>
        </p:nvSpPr>
        <p:spPr>
          <a:xfrm>
            <a:off x="8582025" y="6508184"/>
            <a:ext cx="3504703" cy="225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050" b="1" dirty="0"/>
              <a:t>עמותת חו"ף – מרכז שלווה, ירושלים – אוקטובר 2018</a:t>
            </a:r>
          </a:p>
        </p:txBody>
      </p:sp>
    </p:spTree>
    <p:extLst>
      <p:ext uri="{BB962C8B-B14F-4D97-AF65-F5344CB8AC3E}">
        <p14:creationId xmlns:p14="http://schemas.microsoft.com/office/powerpoint/2010/main" val="108122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679E4-8499-4B36-9BFB-86D7B11E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9775" y="180974"/>
            <a:ext cx="6067425" cy="5855493"/>
          </a:xfrm>
        </p:spPr>
        <p:txBody>
          <a:bodyPr>
            <a:normAutofit/>
          </a:bodyPr>
          <a:lstStyle/>
          <a:p>
            <a:pPr algn="ctr"/>
            <a:r>
              <a:rPr lang="he-IL" sz="4800" b="1" dirty="0"/>
              <a:t>כנס עמותת חו"ף – העמותה למען חולי פיברוזיס ריאתי (</a:t>
            </a:r>
            <a:r>
              <a:rPr lang="en-US" sz="4800" b="1" dirty="0"/>
              <a:t>IPF</a:t>
            </a:r>
            <a:r>
              <a:rPr lang="he-IL" sz="4800" b="1" dirty="0"/>
              <a:t>)</a:t>
            </a:r>
            <a:br>
              <a:rPr lang="he-IL" sz="4800" dirty="0"/>
            </a:br>
            <a:br>
              <a:rPr lang="he-IL" sz="4800" dirty="0"/>
            </a:br>
            <a:r>
              <a:rPr lang="he-IL" sz="4800" dirty="0"/>
              <a:t>לזכר </a:t>
            </a:r>
            <a:r>
              <a:rPr lang="he-IL" sz="4800" b="1" dirty="0"/>
              <a:t>יוסף מרודי </a:t>
            </a:r>
            <a:r>
              <a:rPr lang="he-IL" sz="4800" dirty="0"/>
              <a:t>ז"ל </a:t>
            </a:r>
            <a:br>
              <a:rPr lang="he-IL" sz="4800" dirty="0"/>
            </a:br>
            <a:r>
              <a:rPr lang="he-IL" sz="4800" dirty="0"/>
              <a:t>שיסד את עמותת חו"ף ונפטר במרץ השנה.</a:t>
            </a:r>
            <a:br>
              <a:rPr lang="he-IL" sz="4800" dirty="0"/>
            </a:br>
            <a:endParaRPr lang="en-US" sz="4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16A4E4-4597-4889-877B-AABD8B555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" y="192881"/>
            <a:ext cx="4314824" cy="6472237"/>
          </a:xfrm>
        </p:spPr>
      </p:pic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F7B2E323-A697-4BCA-B210-5D0A1D859BF8}"/>
              </a:ext>
            </a:extLst>
          </p:cNvPr>
          <p:cNvSpPr txBox="1">
            <a:spLocks/>
          </p:cNvSpPr>
          <p:nvPr/>
        </p:nvSpPr>
        <p:spPr>
          <a:xfrm>
            <a:off x="8582025" y="6508184"/>
            <a:ext cx="3504703" cy="225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050" b="1" dirty="0"/>
              <a:t>עמותת חו"ף – מרכז שלווה, ירושלים – אוקטובר 2018</a:t>
            </a:r>
          </a:p>
        </p:txBody>
      </p:sp>
    </p:spTree>
    <p:extLst>
      <p:ext uri="{BB962C8B-B14F-4D97-AF65-F5344CB8AC3E}">
        <p14:creationId xmlns:p14="http://schemas.microsoft.com/office/powerpoint/2010/main" val="150809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2BBA2-AA61-4057-A3FF-7A1F2147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A1A364-F61B-4B80-9068-91A546D80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9" y="171450"/>
            <a:ext cx="11288220" cy="5770176"/>
          </a:xfrm>
        </p:spPr>
      </p:pic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AAB4FEB0-C3AA-4BED-8050-554EAB404A3F}"/>
              </a:ext>
            </a:extLst>
          </p:cNvPr>
          <p:cNvSpPr txBox="1">
            <a:spLocks/>
          </p:cNvSpPr>
          <p:nvPr/>
        </p:nvSpPr>
        <p:spPr>
          <a:xfrm>
            <a:off x="8582025" y="6508184"/>
            <a:ext cx="3504703" cy="225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050" b="1" dirty="0"/>
              <a:t>עמותת חו"ף – מרכז שלווה, ירושלים – אוקטובר 2018</a:t>
            </a:r>
          </a:p>
        </p:txBody>
      </p:sp>
    </p:spTree>
    <p:extLst>
      <p:ext uri="{BB962C8B-B14F-4D97-AF65-F5344CB8AC3E}">
        <p14:creationId xmlns:p14="http://schemas.microsoft.com/office/powerpoint/2010/main" val="56850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7595" y="1160502"/>
            <a:ext cx="9602789" cy="2667000"/>
          </a:xfrm>
        </p:spPr>
        <p:txBody>
          <a:bodyPr/>
          <a:lstStyle/>
          <a:p>
            <a:r>
              <a:rPr lang="he-IL" b="1" dirty="0"/>
              <a:t>עמותת חו"ף </a:t>
            </a:r>
            <a:r>
              <a:rPr lang="he-IL" dirty="0"/>
              <a:t>– </a:t>
            </a:r>
            <a:br>
              <a:rPr lang="en-US" dirty="0"/>
            </a:br>
            <a:r>
              <a:rPr lang="he-IL" dirty="0"/>
              <a:t>למען חולי פיברוזיס ריאתי בישראל </a:t>
            </a:r>
            <a:br>
              <a:rPr lang="en-US" dirty="0"/>
            </a:br>
            <a:r>
              <a:rPr lang="he-IL" sz="1800" dirty="0"/>
              <a:t>(מס עמותה: 580595072)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433"/>
            <a:ext cx="3632169" cy="1231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56" y="4435017"/>
            <a:ext cx="2744495" cy="907454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74506" y="3917347"/>
            <a:ext cx="2879329" cy="572110"/>
          </a:xfrm>
        </p:spPr>
        <p:txBody>
          <a:bodyPr/>
          <a:lstStyle/>
          <a:p>
            <a:r>
              <a:rPr lang="he-IL" b="1" dirty="0"/>
              <a:t>בחסות</a:t>
            </a:r>
            <a:r>
              <a:rPr lang="he-IL" dirty="0"/>
              <a:t>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69" y="4435017"/>
            <a:ext cx="1727250" cy="898170"/>
          </a:xfrm>
          <a:prstGeom prst="rect">
            <a:avLst/>
          </a:prstGeom>
        </p:spPr>
      </p:pic>
      <p:sp>
        <p:nvSpPr>
          <p:cNvPr id="9" name="Subtitle 6"/>
          <p:cNvSpPr txBox="1">
            <a:spLocks/>
          </p:cNvSpPr>
          <p:nvPr/>
        </p:nvSpPr>
        <p:spPr>
          <a:xfrm>
            <a:off x="3245477" y="5612492"/>
            <a:ext cx="5900774" cy="572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/>
              <a:t>מוגש כשירות לציבור – כחלק מתרומה בלתי תלויה</a:t>
            </a: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0DD65A4A-35CE-42F7-A71C-3BE6612F8568}"/>
              </a:ext>
            </a:extLst>
          </p:cNvPr>
          <p:cNvSpPr txBox="1">
            <a:spLocks/>
          </p:cNvSpPr>
          <p:nvPr/>
        </p:nvSpPr>
        <p:spPr>
          <a:xfrm>
            <a:off x="8582025" y="6508184"/>
            <a:ext cx="3504703" cy="225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050" b="1" dirty="0"/>
              <a:t>עמותת חו"ף – מרכז שלווה, ירושלים – אוקטובר 2018</a:t>
            </a: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770" y="439645"/>
            <a:ext cx="9509759" cy="694592"/>
          </a:xfrm>
        </p:spPr>
        <p:txBody>
          <a:bodyPr/>
          <a:lstStyle/>
          <a:p>
            <a:pPr algn="r" rtl="0"/>
            <a:r>
              <a:rPr lang="he-IL" b="1" dirty="0"/>
              <a:t>הקמת עמותת חו"ף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572" y="1210818"/>
            <a:ext cx="10361483" cy="4142232"/>
          </a:xfrm>
        </p:spPr>
        <p:txBody>
          <a:bodyPr>
            <a:normAutofit/>
          </a:bodyPr>
          <a:lstStyle/>
          <a:p>
            <a:r>
              <a:rPr lang="he-IL" sz="2800" dirty="0"/>
              <a:t>יזם העמותה יוסף מרודי ז"ל</a:t>
            </a:r>
            <a:endParaRPr lang="en-US" sz="2800" dirty="0"/>
          </a:p>
          <a:p>
            <a:r>
              <a:rPr lang="he-IL" sz="2800" dirty="0"/>
              <a:t>ב-10.6.14 נפגשנו בבית החולים בילינסון, יחד עם פרופסור קרמר והחלטנו על הקמת עמותה.</a:t>
            </a:r>
          </a:p>
          <a:p>
            <a:r>
              <a:rPr lang="he-IL" sz="2800" dirty="0"/>
              <a:t>הקמת העמותה הגיעה מהצורך בגוף שייצג את חולי פיברוזיס ריאתי ויקדם את זכויותיהם.</a:t>
            </a:r>
          </a:p>
          <a:p>
            <a:r>
              <a:rPr lang="he-IL" sz="2800" dirty="0"/>
              <a:t>העמותה הינה העמותה הייחודית והיחידה בארץ למען חולי פיברוזיס ריאתי.</a:t>
            </a:r>
            <a:endParaRPr lang="he-IL" sz="2400" dirty="0"/>
          </a:p>
          <a:p>
            <a:r>
              <a:rPr lang="he-IL" sz="2800" dirty="0"/>
              <a:t>העמותה חגגה השנה ארבע שנים.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7" y="204177"/>
            <a:ext cx="2049046" cy="69459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FCCF58D-1D38-4AAE-B398-49F9EAF68E5D}"/>
              </a:ext>
            </a:extLst>
          </p:cNvPr>
          <p:cNvSpPr txBox="1">
            <a:spLocks/>
          </p:cNvSpPr>
          <p:nvPr/>
        </p:nvSpPr>
        <p:spPr>
          <a:xfrm>
            <a:off x="8582025" y="6508184"/>
            <a:ext cx="3504703" cy="225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050" b="1" dirty="0"/>
              <a:t>עמותת חו"ף – מרכז שלווה, ירושלים – אוקטובר 2018</a:t>
            </a:r>
          </a:p>
        </p:txBody>
      </p:sp>
    </p:spTree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245" y="325345"/>
            <a:ext cx="9509759" cy="694592"/>
          </a:xfrm>
        </p:spPr>
        <p:txBody>
          <a:bodyPr/>
          <a:lstStyle/>
          <a:p>
            <a:pPr algn="r" rtl="0"/>
            <a:r>
              <a:rPr lang="he-IL" b="1" dirty="0"/>
              <a:t>מטרות העמותה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295" y="1144142"/>
            <a:ext cx="9509760" cy="4570456"/>
          </a:xfrm>
        </p:spPr>
        <p:txBody>
          <a:bodyPr>
            <a:noAutofit/>
          </a:bodyPr>
          <a:lstStyle/>
          <a:p>
            <a:pPr marL="502920" lvl="0" indent="-457200">
              <a:buAutoNum type="arabicPeriod"/>
            </a:pPr>
            <a:r>
              <a:rPr lang="he-IL" sz="2400" b="1" dirty="0"/>
              <a:t>הגברת המודעות למחלה בקרב הציבור והרופאים בישראל.</a:t>
            </a:r>
            <a:endParaRPr lang="he-IL" sz="2400" dirty="0"/>
          </a:p>
          <a:p>
            <a:pPr marL="502920" lvl="0" indent="-457200">
              <a:buAutoNum type="arabicPeriod"/>
            </a:pPr>
            <a:r>
              <a:rPr lang="he-IL" sz="2400" b="1" dirty="0"/>
              <a:t>פעילות לקידום הכללת תרופות ושיטות טיפול בסל הבריאות.</a:t>
            </a:r>
          </a:p>
          <a:p>
            <a:pPr marL="502920" lvl="0" indent="-457200">
              <a:buAutoNum type="arabicPeriod"/>
            </a:pPr>
            <a:r>
              <a:rPr lang="he-IL" sz="2400" b="1" dirty="0"/>
              <a:t>הנגשה וסיוע לחולים בקבלה וברכישה של מכשור וציוד רפואי.</a:t>
            </a:r>
            <a:endParaRPr lang="he-IL" sz="2400" dirty="0"/>
          </a:p>
          <a:p>
            <a:pPr marL="502920" lvl="0" indent="-457200">
              <a:buAutoNum type="arabicPeriod"/>
            </a:pPr>
            <a:r>
              <a:rPr lang="he-IL" sz="2400" b="1" dirty="0"/>
              <a:t>קידום זכויות החולים במחלה מול המוסדות הרלוונטים כגון המוסד לביטוח לאומי, חברות הביטוח הפרטיות, קופות החולים ומשרד הבריאות.</a:t>
            </a:r>
            <a:endParaRPr lang="he-IL" sz="2400" dirty="0"/>
          </a:p>
          <a:p>
            <a:pPr marL="502920" lvl="0" indent="-457200">
              <a:buAutoNum type="arabicPeriod"/>
            </a:pPr>
            <a:r>
              <a:rPr lang="he-IL" sz="2400" b="1" dirty="0"/>
              <a:t>העלאת המודעות לתרומות איברים בישראל</a:t>
            </a:r>
            <a:r>
              <a:rPr lang="en-US" sz="2400" b="1" dirty="0"/>
              <a:t> – </a:t>
            </a:r>
            <a:r>
              <a:rPr lang="he-IL" sz="2400" b="1" dirty="0"/>
              <a:t>דוכן לרישום בחוץ</a:t>
            </a:r>
            <a:endParaRPr lang="he-IL" sz="2400" dirty="0"/>
          </a:p>
          <a:p>
            <a:pPr marL="502920" lvl="0" indent="-457200">
              <a:buAutoNum type="arabicPeriod"/>
            </a:pPr>
            <a:r>
              <a:rPr lang="he-IL" sz="2400" b="1" dirty="0"/>
              <a:t>הקמת מסגרת תומכת לחולים ולמשפחותיהם.</a:t>
            </a:r>
            <a:endParaRPr lang="en-US" sz="2400" dirty="0"/>
          </a:p>
          <a:p>
            <a:endParaRPr lang="he-IL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7" y="204177"/>
            <a:ext cx="2049046" cy="69459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114810-0161-454B-86DC-1C1329A34B30}"/>
              </a:ext>
            </a:extLst>
          </p:cNvPr>
          <p:cNvSpPr txBox="1">
            <a:spLocks/>
          </p:cNvSpPr>
          <p:nvPr/>
        </p:nvSpPr>
        <p:spPr>
          <a:xfrm>
            <a:off x="8582025" y="6508184"/>
            <a:ext cx="3504703" cy="225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050" b="1" dirty="0"/>
              <a:t>עמותת חו"ף – מרכז שלווה, ירושלים – אוקטובר 2018</a:t>
            </a:r>
          </a:p>
        </p:txBody>
      </p:sp>
    </p:spTree>
    <p:extLst>
      <p:ext uri="{BB962C8B-B14F-4D97-AF65-F5344CB8AC3E}">
        <p14:creationId xmlns:p14="http://schemas.microsoft.com/office/powerpoint/2010/main" val="294086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770" y="315820"/>
            <a:ext cx="9509759" cy="694592"/>
          </a:xfrm>
        </p:spPr>
        <p:txBody>
          <a:bodyPr/>
          <a:lstStyle/>
          <a:p>
            <a:pPr algn="r" rtl="0"/>
            <a:r>
              <a:rPr lang="en-US" dirty="0"/>
              <a:t>Hof-ipf.org.il</a:t>
            </a:r>
            <a:r>
              <a:rPr lang="he-IL" b="1" dirty="0"/>
              <a:t>אתר העמותה </a:t>
            </a:r>
            <a:r>
              <a:rPr lang="he-IL" dirty="0"/>
              <a:t>-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7" y="204177"/>
            <a:ext cx="2049046" cy="69459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4" y="1477963"/>
            <a:ext cx="9182636" cy="4141787"/>
          </a:xfrm>
        </p:spPr>
      </p:pic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1D4EC5E1-FB9B-4984-A0A3-2769FD093E85}"/>
              </a:ext>
            </a:extLst>
          </p:cNvPr>
          <p:cNvSpPr txBox="1">
            <a:spLocks/>
          </p:cNvSpPr>
          <p:nvPr/>
        </p:nvSpPr>
        <p:spPr>
          <a:xfrm>
            <a:off x="8582025" y="6508184"/>
            <a:ext cx="3504703" cy="225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050" b="1" dirty="0"/>
              <a:t>עמותת חו"ף – מרכז שלווה, ירושלים – אוקטובר 2018</a:t>
            </a:r>
          </a:p>
        </p:txBody>
      </p:sp>
    </p:spTree>
    <p:extLst>
      <p:ext uri="{BB962C8B-B14F-4D97-AF65-F5344CB8AC3E}">
        <p14:creationId xmlns:p14="http://schemas.microsoft.com/office/powerpoint/2010/main" val="2784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20" y="295275"/>
            <a:ext cx="9509759" cy="800862"/>
          </a:xfrm>
        </p:spPr>
        <p:txBody>
          <a:bodyPr/>
          <a:lstStyle/>
          <a:p>
            <a:pPr algn="r"/>
            <a:r>
              <a:rPr lang="he-IL" b="1" dirty="0"/>
              <a:t>דרכי תקשורת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195" y="1248918"/>
            <a:ext cx="9509760" cy="4142232"/>
          </a:xfrm>
        </p:spPr>
        <p:txBody>
          <a:bodyPr>
            <a:normAutofit lnSpcReduction="10000"/>
          </a:bodyPr>
          <a:lstStyle/>
          <a:p>
            <a:r>
              <a:rPr lang="he-IL" b="1" dirty="0"/>
              <a:t>אתר אינטרנט: </a:t>
            </a:r>
            <a:r>
              <a:rPr lang="en-US" dirty="0">
                <a:hlinkClick r:id="rId2"/>
              </a:rPr>
              <a:t>hof-ipf.org.il</a:t>
            </a:r>
            <a:endParaRPr lang="he-IL" b="1" dirty="0"/>
          </a:p>
          <a:p>
            <a:r>
              <a:rPr lang="he-IL" b="1" dirty="0"/>
              <a:t>אימייל: </a:t>
            </a:r>
            <a:r>
              <a:rPr lang="en-US" dirty="0">
                <a:hlinkClick r:id="rId3"/>
              </a:rPr>
              <a:t>amuta.hof@gmail.com</a:t>
            </a:r>
            <a:endParaRPr lang="he-IL" dirty="0"/>
          </a:p>
          <a:p>
            <a:r>
              <a:rPr lang="he-IL" b="1" dirty="0"/>
              <a:t>פייסבוק: </a:t>
            </a:r>
            <a:br>
              <a:rPr lang="en-US" dirty="0"/>
            </a:br>
            <a:r>
              <a:rPr lang="he-IL" dirty="0"/>
              <a:t>חולי פיברוזיס ריאתי בישראל - </a:t>
            </a:r>
            <a:r>
              <a:rPr lang="en-US" dirty="0"/>
              <a:t>IPF Israel</a:t>
            </a:r>
            <a:endParaRPr lang="he-IL" dirty="0"/>
          </a:p>
          <a:p>
            <a:r>
              <a:rPr lang="he-IL" b="1" dirty="0"/>
              <a:t>קבוצה סגורה בפייסבוק: </a:t>
            </a:r>
            <a:br>
              <a:rPr lang="en-US" dirty="0"/>
            </a:br>
            <a:r>
              <a:rPr lang="he-IL" dirty="0"/>
              <a:t>מטופלי פיברוזיס ריאתי – הקבוצה הסגורה</a:t>
            </a:r>
            <a:endParaRPr lang="en-US" dirty="0"/>
          </a:p>
          <a:p>
            <a:r>
              <a:rPr lang="he-IL" b="1" dirty="0"/>
              <a:t>קבוצת וואצאפ:</a:t>
            </a:r>
            <a:br>
              <a:rPr lang="en-US" dirty="0"/>
            </a:br>
            <a:r>
              <a:rPr lang="he-IL" dirty="0"/>
              <a:t>מנוהלת על ידי רותי שעיה - 0546888793</a:t>
            </a:r>
          </a:p>
          <a:p>
            <a:r>
              <a:rPr lang="he-IL" u="sng" dirty="0"/>
              <a:t>יצירת קשר: </a:t>
            </a:r>
          </a:p>
          <a:p>
            <a:pPr marL="45720" indent="0">
              <a:buNone/>
            </a:pPr>
            <a:r>
              <a:rPr lang="he-IL" dirty="0"/>
              <a:t>מיידי: באמצעות דואר אלקטרוני, אתר ופייסבוק</a:t>
            </a:r>
          </a:p>
          <a:p>
            <a:pPr marL="45720" indent="0">
              <a:buNone/>
            </a:pPr>
            <a:endParaRPr lang="he-IL" dirty="0"/>
          </a:p>
          <a:p>
            <a:pPr marL="45720" indent="0">
              <a:buNone/>
            </a:pPr>
            <a:endParaRPr lang="he-I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7" y="204177"/>
            <a:ext cx="2049046" cy="694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97" y="898769"/>
            <a:ext cx="5487202" cy="4927600"/>
          </a:xfrm>
          <a:prstGeom prst="rect">
            <a:avLst/>
          </a:prstGeom>
        </p:spPr>
      </p:pic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4A5BA15D-F89E-4C49-BB3A-752A4E1FE4F1}"/>
              </a:ext>
            </a:extLst>
          </p:cNvPr>
          <p:cNvSpPr txBox="1">
            <a:spLocks/>
          </p:cNvSpPr>
          <p:nvPr/>
        </p:nvSpPr>
        <p:spPr>
          <a:xfrm>
            <a:off x="8582025" y="6508184"/>
            <a:ext cx="3504703" cy="225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050" b="1" dirty="0"/>
              <a:t>עמותת חו"ף – מרכז שלווה, ירושלים – אוקטובר 2018</a:t>
            </a:r>
          </a:p>
        </p:txBody>
      </p:sp>
    </p:spTree>
    <p:extLst>
      <p:ext uri="{BB962C8B-B14F-4D97-AF65-F5344CB8AC3E}">
        <p14:creationId xmlns:p14="http://schemas.microsoft.com/office/powerpoint/2010/main" val="332106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170" y="382493"/>
            <a:ext cx="9509759" cy="694593"/>
          </a:xfrm>
        </p:spPr>
        <p:txBody>
          <a:bodyPr>
            <a:normAutofit fontScale="90000"/>
          </a:bodyPr>
          <a:lstStyle/>
          <a:p>
            <a:pPr algn="r" rtl="0"/>
            <a:r>
              <a:rPr lang="he-IL" b="1" dirty="0"/>
              <a:t>פעילות העמותה בשנת 2018 ומשימות מרכזיות: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0839"/>
            <a:ext cx="11612879" cy="47051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he-IL" dirty="0"/>
              <a:t> </a:t>
            </a:r>
            <a:r>
              <a:rPr lang="he-IL" b="1" dirty="0"/>
              <a:t>הנגשת מידע בכל מה שקשור למחלה</a:t>
            </a:r>
            <a:r>
              <a:rPr lang="he-IL" dirty="0"/>
              <a:t> – אתר אינטרנט, בורשורים, פליירים, כנסים.</a:t>
            </a:r>
          </a:p>
          <a:p>
            <a:pPr>
              <a:lnSpc>
                <a:spcPct val="120000"/>
              </a:lnSpc>
            </a:pPr>
            <a:r>
              <a:rPr lang="he-IL" b="1" dirty="0"/>
              <a:t>פעילות להכללת תרופות וטכנולוגיות שאינן תרופות: </a:t>
            </a:r>
          </a:p>
          <a:p>
            <a:pPr lvl="1">
              <a:lnSpc>
                <a:spcPct val="120000"/>
              </a:lnSpc>
            </a:pPr>
            <a:r>
              <a:rPr lang="he-IL" sz="2000" dirty="0"/>
              <a:t>בסוף שנת 2016 נכנסו </a:t>
            </a:r>
            <a:r>
              <a:rPr lang="he-IL" sz="2000" b="1" dirty="0"/>
              <a:t>שתי התרופות </a:t>
            </a:r>
            <a:r>
              <a:rPr lang="en-US" sz="2000" dirty="0"/>
              <a:t>OFEV  &amp; ESBRIET </a:t>
            </a:r>
            <a:r>
              <a:rPr lang="he-IL" sz="2000" dirty="0"/>
              <a:t> (</a:t>
            </a:r>
            <a:r>
              <a:rPr lang="en-US" sz="2000" dirty="0" err="1"/>
              <a:t>Nintedanib</a:t>
            </a:r>
            <a:r>
              <a:rPr lang="en-US" sz="2000" dirty="0"/>
              <a:t> &amp; </a:t>
            </a:r>
            <a:r>
              <a:rPr lang="en-US" sz="2000" dirty="0" err="1"/>
              <a:t>Pirfenidone</a:t>
            </a:r>
            <a:r>
              <a:rPr lang="he-IL" sz="2000" dirty="0"/>
              <a:t>) לסל הבריאות לאחר מאמץ משותף של העמותה עם מטופלים, חברי עמותה ומשרד יחסי ציבור. </a:t>
            </a:r>
            <a:br>
              <a:rPr lang="en-US" sz="2000" dirty="0"/>
            </a:br>
            <a:r>
              <a:rPr lang="he-IL" sz="2000" dirty="0"/>
              <a:t>השנה אנו פועלים על מנת להרחיב את הקריטריון לקבלת התרופה על מנת שיותר חולים יהיו זכאים לתרופה.</a:t>
            </a:r>
            <a:br>
              <a:rPr lang="en-US" sz="2000" dirty="0"/>
            </a:br>
            <a:r>
              <a:rPr lang="he-IL" sz="2000" b="1" dirty="0">
                <a:highlight>
                  <a:srgbClr val="FFFF00"/>
                </a:highlight>
              </a:rPr>
              <a:t>קמפיין אינטרנטי בקרוב – אנו זקוקים לתמיכתכם ועזרתכם!</a:t>
            </a:r>
          </a:p>
          <a:p>
            <a:pPr lvl="1">
              <a:lnSpc>
                <a:spcPct val="120000"/>
              </a:lnSpc>
            </a:pPr>
            <a:r>
              <a:rPr lang="he-IL" sz="2000" b="1" dirty="0"/>
              <a:t>שיקום ריאה בסל הבריאות </a:t>
            </a:r>
            <a:r>
              <a:rPr lang="he-IL" sz="2000" dirty="0"/>
              <a:t>למטופלי פיברוזיס ריאתי.</a:t>
            </a:r>
          </a:p>
          <a:p>
            <a:pPr lvl="1">
              <a:lnSpc>
                <a:spcPct val="120000"/>
              </a:lnSpc>
            </a:pPr>
            <a:r>
              <a:rPr lang="he-IL" sz="2000" b="1" dirty="0"/>
              <a:t>שיקום ריאות במימון העמותה - </a:t>
            </a:r>
            <a:r>
              <a:rPr lang="he-IL" sz="2000" dirty="0"/>
              <a:t>מימון טיפול שיקום ריאות במרכזי חולים: </a:t>
            </a:r>
            <a:br>
              <a:rPr lang="en-US" sz="2000" dirty="0"/>
            </a:br>
            <a:r>
              <a:rPr lang="he-IL" sz="2000" dirty="0"/>
              <a:t>בלינסון – השיקום נמשך, </a:t>
            </a:r>
            <a:br>
              <a:rPr lang="en-US" sz="2000" dirty="0"/>
            </a:br>
            <a:r>
              <a:rPr lang="he-IL" sz="2000" dirty="0"/>
              <a:t>מלמ"ר בחיפה – השיקום נמשך</a:t>
            </a:r>
            <a:br>
              <a:rPr lang="en-US" sz="2000" dirty="0"/>
            </a:br>
            <a:r>
              <a:rPr lang="he-IL" sz="2000" dirty="0"/>
              <a:t>בקרוב בבתי חולים נוספים, עדכונים בפייסבוק, במייל ובאתר האינטרנט.</a:t>
            </a:r>
            <a:br>
              <a:rPr lang="en-US" sz="2000" dirty="0"/>
            </a:br>
            <a:r>
              <a:rPr lang="he-IL" sz="2000" dirty="0"/>
              <a:t>*ההרשמה מול מרכזי הריאות, המקומות מוגבלים.</a:t>
            </a:r>
          </a:p>
          <a:p>
            <a:pPr>
              <a:lnSpc>
                <a:spcPct val="120000"/>
              </a:lnSpc>
            </a:pPr>
            <a:endParaRPr lang="he-IL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7" y="204177"/>
            <a:ext cx="2049046" cy="694592"/>
          </a:xfrm>
          <a:prstGeom prst="rect">
            <a:avLst/>
          </a:prstGeom>
        </p:spPr>
      </p:pic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87DB4A94-617C-4255-8913-7D4F27C1D92A}"/>
              </a:ext>
            </a:extLst>
          </p:cNvPr>
          <p:cNvSpPr txBox="1">
            <a:spLocks/>
          </p:cNvSpPr>
          <p:nvPr/>
        </p:nvSpPr>
        <p:spPr>
          <a:xfrm>
            <a:off x="8582025" y="6508184"/>
            <a:ext cx="3504703" cy="225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050" b="1" dirty="0"/>
              <a:t>עמותת חו"ף – מרכז שלווה, ירושלים – אוקטובר 2018</a:t>
            </a:r>
          </a:p>
        </p:txBody>
      </p:sp>
    </p:spTree>
    <p:extLst>
      <p:ext uri="{BB962C8B-B14F-4D97-AF65-F5344CB8AC3E}">
        <p14:creationId xmlns:p14="http://schemas.microsoft.com/office/powerpoint/2010/main" val="382119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B7E3C02-E47E-4702-8BC9-1082997D9C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0</TotalTime>
  <Words>664</Words>
  <Application>Microsoft Office PowerPoint</Application>
  <PresentationFormat>Widescreen</PresentationFormat>
  <Paragraphs>99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Georgia</vt:lpstr>
      <vt:lpstr>Gisha</vt:lpstr>
      <vt:lpstr>Ocean 16x9</vt:lpstr>
      <vt:lpstr>עמותת חו"ף –  למען חולי פיברוזיס ריאתי בישראל  (מס עמותה: 580595072)</vt:lpstr>
      <vt:lpstr>כנס עמותת חו"ף – העמותה למען חולי פיברוזיס ריאתי (IPF)  לזכר יוסף מרודי ז"ל  שיסד את עמותת חו"ף ונפטר במרץ השנה. </vt:lpstr>
      <vt:lpstr>PowerPoint Presentation</vt:lpstr>
      <vt:lpstr>עמותת חו"ף –  למען חולי פיברוזיס ריאתי בישראל  (מס עמותה: 580595072)</vt:lpstr>
      <vt:lpstr>הקמת עמותת חו"ף</vt:lpstr>
      <vt:lpstr>מטרות העמותה</vt:lpstr>
      <vt:lpstr>Hof-ipf.org.ilאתר העמותה - </vt:lpstr>
      <vt:lpstr>דרכי תקשורת</vt:lpstr>
      <vt:lpstr>פעילות העמותה בשנת 2018 ומשימות מרכזיות:</vt:lpstr>
      <vt:lpstr>פעילות העמותה בשנת 2018 ומשימות מרכזיות:</vt:lpstr>
      <vt:lpstr>פעילות העמותה בשנת 2018 ומשימות מרכזיות:</vt:lpstr>
      <vt:lpstr>יעדים לשנה הקרובה</vt:lpstr>
      <vt:lpstr>חברי הועד המנהל</vt:lpstr>
      <vt:lpstr>הצבעת האסיפה הכללית לחברי עמותה לבחירת הועד המנהל</vt:lpstr>
      <vt:lpstr>ובשביל לעזור לכם...</vt:lpstr>
      <vt:lpstr>חשבון בנק </vt:lpstr>
      <vt:lpstr>           הרבה בריאות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2015-01-01T14:30:13Z</dcterms:created>
  <dcterms:modified xsi:type="dcterms:W3CDTF">2018-10-31T16:03:05Z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